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72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C0D190-402C-4345-9D0A-8383541E8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A57D976-BF9B-4BB3-9E7A-2C6DBF154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GB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2FA69F-76AB-4326-AFC8-AAEC54C9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F06AAD-0DFE-46C0-9ED3-93AB6457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C02F26-3CE1-4892-9292-FF99BA05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89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CB52C9-0AF1-4DBB-8160-2529F637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780EC94-4DD3-4A96-A549-8EC66C9B7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FBC2DA3-F452-421A-A556-4FD7B536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57C97A-57ED-4CCC-80FB-F149BB12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795B99-3603-4F5E-B520-11EA5504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8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9CBFDE3-7FED-4B1F-BC4C-9AE6A4973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5DBE2E1-8010-4E18-9568-C66123E27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6451DA-9AC2-4CAF-8280-5A5C57CC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0F0A06-98C1-4FAA-8BD9-4448A941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07FB9A-01DB-4230-BFA8-AAA52426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4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BA2C9D-FA41-4AB2-8ECF-90F847B8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77C4DD-9587-4256-BD68-DF23DB96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3DA02F-C105-4DCD-8941-150C87D6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7287CE-D117-4D6F-A268-7EC8BAF2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B2963B-5B43-4B41-83D2-293F7079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62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552BE-0136-4DB5-8908-51F72FC9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70AB8C-0935-4A98-8878-A058DFC50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16D204-A610-4C8F-BB35-9A39D3F4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5FA0A2-EA17-4E7C-B5CC-348FB897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CA914E-4597-4ACD-91DC-C8D22799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9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6BA7D0-609F-4DE2-8F0B-C0E8C9C8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22B534-10CF-4CED-9E46-BE1028FC1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A0F3185-216A-4636-BFEA-F1C500E22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FEC8DD-E9B9-4857-AC6E-AC2B2AFD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59E2B25-8804-4278-8D47-0D909726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8762AC-F559-4B34-A2ED-C5551FD7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4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36C769-B779-43CD-910C-C8BFB0F51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B57F92F-539F-4A3A-8513-3C17C1AFC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4BA0014-E783-480B-9C7A-54A2C0D1A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D86F66C-E74E-4A58-BB21-2828AC8BB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03435E0-7167-446D-B0B3-26E716E50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D9A9423-21C2-4D6C-AE1A-DC5D1AA6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B00F23A-511C-451F-9631-6B391649B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9B6120B-A359-4F13-B4FB-E0C50C9B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6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DA8DD8-D55C-4173-9FE5-EFC33B80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92569A1-07AF-495B-A607-100E53EF6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779DAFB-6744-4A3C-9F9F-6D1FDA02F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653CC2D-3DBE-49B9-9252-0A3AEA3F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4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4D26951-AFB8-4A94-BDF9-67F75D71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02AC105-57D5-4EB6-8363-2667DDAC6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495FC2-6041-4AAF-974D-AB02FC14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6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F1739B-0A69-44F1-99CD-D9CAEE67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FA856D-8602-4478-92F4-5D4BD0750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CE43BA8-AE81-4A7E-BFF3-F2E21DA58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BEE5F5A-DFEA-4ED5-A383-7B045AD3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44B272-B148-498B-821E-FDE28AB3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52075C-B61D-4125-B5FD-884D962D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4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96E46F-E875-4E93-A3FC-3AE8A065D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939D6DD-EA42-4C27-A8FE-5E195C04C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495881-B225-418C-9AFB-896105CFD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265A58-5ACA-41C9-ACA1-3067D8E5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B90F3ED-DA7C-42F8-B14B-F3507A76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3FCA95-B4B3-402C-B2CB-AA82570C1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35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0D04452-288B-4A7E-89AD-25F45167E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F1BD39-7FB7-4FC2-B552-D35987DF7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71F362-08F6-4AB3-9CB7-7081C0FCC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90E21-0B13-4878-A2E5-42EDABEB47BB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FE7B49-3279-4CC8-9238-A47C58E10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B5AE50-79D6-4A78-939A-7D914D610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A054-04DD-4D20-B071-AD5CEB21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95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0E79D-CB4D-4788-BD65-3FF342EA4A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平和國小</a:t>
            </a:r>
            <a:r>
              <a:rPr lang="en-GB" altLang="zh-TW" dirty="0"/>
              <a:t>3/4 </a:t>
            </a:r>
            <a:r>
              <a:rPr lang="zh-TW" altLang="en-US" dirty="0"/>
              <a:t>親職講座</a:t>
            </a:r>
            <a:br>
              <a:rPr lang="en-GB" altLang="zh-TW" dirty="0"/>
            </a:br>
            <a:r>
              <a:rPr lang="zh-TW" altLang="en-US" dirty="0"/>
              <a:t>問題回應</a:t>
            </a:r>
            <a:endParaRPr lang="en-GB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36E643A-81D8-444E-BB0F-B4F994405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劉家魁 諮商心理師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82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69ABB9-BD01-4A47-8A65-5979A0083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整體問題回饋</a:t>
            </a:r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1DB11D-13D8-4125-BF91-B6EA310D4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/>
              <a:t>大家好，我是家魁。</a:t>
            </a:r>
            <a:endParaRPr lang="en-GB" altLang="zh-TW" sz="4000" dirty="0"/>
          </a:p>
          <a:p>
            <a:pPr marL="0" indent="0">
              <a:buNone/>
            </a:pPr>
            <a:r>
              <a:rPr lang="zh-TW" altLang="en-US" sz="4000" dirty="0"/>
              <a:t>謝謝各位參與演講的親職夥伴們，</a:t>
            </a:r>
            <a:br>
              <a:rPr lang="en-GB" altLang="zh-TW" sz="4000" dirty="0"/>
            </a:br>
            <a:r>
              <a:rPr lang="zh-TW" altLang="en-US" sz="4000" dirty="0"/>
              <a:t>有些問題無法在當日回應，受限於無法與您逐一討論，以下問題會以簡答的方式呈現。</a:t>
            </a:r>
            <a:endParaRPr lang="en-GB" altLang="zh-TW" sz="4000" dirty="0"/>
          </a:p>
          <a:p>
            <a:pPr marL="0" indent="0">
              <a:buNone/>
            </a:pPr>
            <a:r>
              <a:rPr lang="zh-TW" altLang="en-US" sz="4000" dirty="0"/>
              <a:t>若有進一步的相關問題，也可以與學校導師、輔導人員進行反映。</a:t>
            </a:r>
            <a:endParaRPr lang="en-GB" altLang="zh-TW" sz="4000" dirty="0"/>
          </a:p>
          <a:p>
            <a:pPr marL="0" indent="0">
              <a:buNone/>
            </a:pPr>
            <a:r>
              <a:rPr lang="zh-TW" altLang="en-US" sz="4000" dirty="0"/>
              <a:t>祝大家 平安 順心。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2103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/>
              <a:t>家庭動力：目前的親職任務分配是怎麼形成的？你自己身為黑臉是不是也有自己的情緒感受？有沒有可能是其他人沒有辨法分擔管束的角色，你在系統中「不得不」變成這樣的功能？</a:t>
            </a:r>
            <a:endParaRPr lang="en-GB" altLang="zh-TW" sz="3600" dirty="0"/>
          </a:p>
          <a:p>
            <a:r>
              <a:rPr lang="zh-TW" altLang="en-US" sz="3600" dirty="0"/>
              <a:t>形成共識：有沒有機會和伴侶、家庭成員討論，能有一致性的規範，而每一個人都可以協助落實？</a:t>
            </a:r>
            <a:endParaRPr lang="en-GB" altLang="zh-TW" sz="3600" dirty="0"/>
          </a:p>
          <a:p>
            <a:r>
              <a:rPr lang="zh-TW" altLang="en-US" sz="3600" dirty="0"/>
              <a:t>能有自我揭露的機會：黑臉也是很累的，有時候需要適時向伴侶或是照顧者反映，甚至和子女揭露自己的感受都是很難得的機會教育喔！</a:t>
            </a:r>
            <a:endParaRPr lang="en-GB" altLang="zh-TW" sz="3600" dirty="0"/>
          </a:p>
          <a:p>
            <a:endParaRPr lang="en-GB" sz="36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E163AB7-9105-40DD-BE54-CFF96F743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7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/>
              <a:t>目前孩子發展階段的評估：低、中、高年級小孩的能力與發展狀態不同，我們要先了解到目前的個人情緒能力和特質為何。</a:t>
            </a:r>
            <a:endParaRPr lang="en-GB" altLang="zh-TW" sz="3600" dirty="0"/>
          </a:p>
          <a:p>
            <a:r>
              <a:rPr lang="zh-TW" altLang="en-US" sz="3600" dirty="0"/>
              <a:t>情境脈絡的訊息：孩子有情緒反映的時候都是在什麼情境下發生的？假如情境是被要求停止使用手機，那這樣的管教是合理的，孩子要知悉自己是需要服從的。</a:t>
            </a:r>
            <a:endParaRPr lang="en-GB" altLang="zh-TW" sz="3600" dirty="0"/>
          </a:p>
          <a:p>
            <a:r>
              <a:rPr lang="zh-TW" altLang="en-US" sz="3600" dirty="0"/>
              <a:t>耍脾氣後的自我行為付責：我們會同理孩子的心情，但要想辦法解決的是，找到比較有效的方式處理自己的情緒。</a:t>
            </a:r>
            <a:endParaRPr lang="en-GB" sz="3600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4543CFA-4DED-4C47-8B38-1C0A13CD0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誇獎</a:t>
            </a:r>
            <a:r>
              <a:rPr lang="en-GB" altLang="zh-TW" sz="3600" dirty="0"/>
              <a:t>VS. </a:t>
            </a:r>
            <a:r>
              <a:rPr lang="zh-TW" altLang="en-US" sz="3600" dirty="0"/>
              <a:t>肯定：我們要做的是「肯定」，誇獎是以正向的言語去回應與增強小孩自身，肯定的部分要加上「明確」的行為，比起說你很棒，說出更具體的形容，像是</a:t>
            </a:r>
            <a:r>
              <a:rPr lang="zh-TW" altLang="en-US" sz="3600" u="sng" dirty="0"/>
              <a:t>你剛剛可以自己完成這件事</a:t>
            </a:r>
            <a:r>
              <a:rPr lang="zh-TW" altLang="en-US" sz="3600" dirty="0"/>
              <a:t>，會更有標示的作用。</a:t>
            </a:r>
            <a:endParaRPr lang="en-GB" altLang="zh-TW" sz="3600" dirty="0"/>
          </a:p>
          <a:p>
            <a:r>
              <a:rPr lang="zh-TW" altLang="en-US" sz="3600" dirty="0"/>
              <a:t>自信心有兩個部分，一個是自我的認同，一個是個人能力，只要孩子的自信是符合現實的狀況的話，就沒有問題了。我們要強調的是「過程」的努力。</a:t>
            </a:r>
            <a:endParaRPr lang="en-GB" altLang="zh-TW" sz="3600" dirty="0"/>
          </a:p>
          <a:p>
            <a:endParaRPr lang="en-GB" sz="36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AE311B6-5C59-4397-B5F5-3EA87A9EA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86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了解集中性注意力的狀態：是否孩子本身就有個人較高的堅持特性？什麼時候較常出現？出現的頻率和時間點合宜嗎？</a:t>
            </a:r>
            <a:endParaRPr lang="en-GB" altLang="zh-TW" sz="3600" dirty="0"/>
          </a:p>
          <a:p>
            <a:r>
              <a:rPr lang="zh-TW" altLang="en-US" sz="3600" dirty="0"/>
              <a:t>減少干擾：環境的人、事、物是否有影響、排除個人身體上的不適後，還有哪些孩子關注的焦點？</a:t>
            </a:r>
            <a:endParaRPr lang="en-GB" altLang="zh-TW" sz="3600" dirty="0"/>
          </a:p>
          <a:p>
            <a:r>
              <a:rPr lang="zh-TW" altLang="en-US" sz="3600" dirty="0"/>
              <a:t>給予彈性：予許孩子偶爾會有注意力不集中，不要過度指責分心，而是在分心的時候，可以怎麼拉回來當下的工作任務上。</a:t>
            </a:r>
            <a:endParaRPr lang="en-GB" sz="36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242F2B8-8203-49B0-9D8F-EAC0E41D0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61466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4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生活基礎自理能力的培養：在基本的個人生活自理能力上，孩子已經可以表現出該年齡的自理行為嗎？像是可以自己折棉被、將個人物品歸位等？</a:t>
            </a:r>
            <a:endParaRPr lang="en-GB" altLang="zh-TW" sz="3600" dirty="0"/>
          </a:p>
          <a:p>
            <a:r>
              <a:rPr lang="zh-TW" altLang="en-US" sz="3600" dirty="0"/>
              <a:t>嘗試與錯誤：外部</a:t>
            </a:r>
            <a:r>
              <a:rPr lang="en-GB" altLang="zh-TW" sz="3600" dirty="0"/>
              <a:t>/</a:t>
            </a:r>
            <a:r>
              <a:rPr lang="zh-TW" altLang="en-US" sz="3600" dirty="0"/>
              <a:t>內部動機的相互配合。孩子行為的回饋如果可以從外部的獎勵轉移到個自我層面，會比較能促進行為的實踐。</a:t>
            </a:r>
            <a:endParaRPr lang="en-GB" altLang="zh-TW" sz="3600" dirty="0"/>
          </a:p>
          <a:p>
            <a:r>
              <a:rPr lang="zh-TW" altLang="en-US" sz="3600" dirty="0"/>
              <a:t>賦能：肯定孩子的即有能力，讓他能投入在「學習」這件事情上。</a:t>
            </a:r>
            <a:endParaRPr lang="en-GB" sz="36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1F0B4C4-EA26-42A0-9DB2-00B28961D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10515600" cy="118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0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0AF7761E-1C02-459D-8CBC-EC9DB4F7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FA3130-4C6C-4527-87FD-5FF37570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/>
              <a:t>孩子本身的特質：孩子本身是內向還是外向的？有些孩子特質上就不容易與人對談。</a:t>
            </a:r>
            <a:endParaRPr lang="en-GB" altLang="zh-TW" sz="3600" dirty="0"/>
          </a:p>
          <a:p>
            <a:r>
              <a:rPr lang="zh-TW" altLang="en-US" sz="3600" dirty="0"/>
              <a:t>權威性的影響：老師無疑是一個年長的權威者的角色，孩子是否有心因性的因素影響</a:t>
            </a:r>
            <a:r>
              <a:rPr lang="en-GB" altLang="zh-TW" sz="3600" dirty="0"/>
              <a:t>(</a:t>
            </a:r>
            <a:r>
              <a:rPr lang="zh-TW" altLang="en-US" sz="3600" dirty="0"/>
              <a:t>像是擔心被責罵等內在壓力</a:t>
            </a:r>
            <a:r>
              <a:rPr lang="en-GB" altLang="zh-TW" sz="3600" dirty="0"/>
              <a:t>)</a:t>
            </a:r>
            <a:r>
              <a:rPr lang="zh-TW" altLang="en-US" sz="3600" dirty="0"/>
              <a:t>，需要進一步了解。</a:t>
            </a:r>
            <a:endParaRPr lang="en-GB" altLang="zh-TW" sz="3600" dirty="0"/>
          </a:p>
          <a:p>
            <a:r>
              <a:rPr lang="zh-TW" altLang="en-US" sz="3600" dirty="0"/>
              <a:t>與老師互動的目標為何：與老師反映是為了要「表達個人需求」、「討論」、「增加個人表達能力」、「回答個人想法」、等等，這些也要先確認互動的訴求喔！</a:t>
            </a:r>
            <a:endParaRPr lang="en-GB" altLang="zh-TW" sz="3600" dirty="0"/>
          </a:p>
          <a:p>
            <a:endParaRPr lang="en-GB" sz="36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7AAD5B5-F171-4E49-B15E-4BE6E2134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5255"/>
            <a:ext cx="10515600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9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3">
      <a:majorFont>
        <a:latin typeface="Microsoft JhengHei"/>
        <a:ea typeface="Microsoft Jheng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731</Words>
  <Application>Microsoft Office PowerPoint</Application>
  <PresentationFormat>寬螢幕</PresentationFormat>
  <Paragraphs>24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Microsoft YaHei</vt:lpstr>
      <vt:lpstr>Microsoft JhengHei</vt:lpstr>
      <vt:lpstr>Arial</vt:lpstr>
      <vt:lpstr>Calibri</vt:lpstr>
      <vt:lpstr>Office 佈景主題</vt:lpstr>
      <vt:lpstr>平和國小3/4 親職講座 問題回應</vt:lpstr>
      <vt:lpstr>整體問題回饋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平和國小3/4 問題回應</dc:title>
  <dc:creator>劉家魁  諮復所  810765004</dc:creator>
  <cp:lastModifiedBy>user</cp:lastModifiedBy>
  <cp:revision>18</cp:revision>
  <dcterms:created xsi:type="dcterms:W3CDTF">2023-03-06T01:17:39Z</dcterms:created>
  <dcterms:modified xsi:type="dcterms:W3CDTF">2023-03-07T05:20:58Z</dcterms:modified>
</cp:coreProperties>
</file>